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91" r:id="rId5"/>
    <p:sldId id="292" r:id="rId6"/>
    <p:sldId id="293"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30"/>
  </p:normalViewPr>
  <p:slideViewPr>
    <p:cSldViewPr snapToGrid="0" showGuides="1">
      <p:cViewPr varScale="1">
        <p:scale>
          <a:sx n="84" d="100"/>
          <a:sy n="84" d="100"/>
        </p:scale>
        <p:origin x="658" y="77"/>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feathers">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Lst>
          </a:blip>
          <a:srcRect/>
          <a:stretch>
            <a:fill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a:xfrm>
            <a:off x="2077211" y="2350008"/>
            <a:ext cx="8037576" cy="932688"/>
          </a:xfrm>
        </p:spPr>
        <p:txBody>
          <a:bodyPr/>
          <a:lstStyle/>
          <a:p>
            <a:r>
              <a:rPr lang="en-IN" sz="3200" b="1" i="0" u="none" strike="noStrike" dirty="0">
                <a:solidFill>
                  <a:srgbClr val="7030A0"/>
                </a:solidFill>
                <a:effectLst/>
                <a:latin typeface="+mn-lt"/>
              </a:rPr>
              <a:t>Retail Sales Prediction</a:t>
            </a:r>
            <a:r>
              <a:rPr lang="en-IN" sz="3200" b="1" dirty="0">
                <a:solidFill>
                  <a:srgbClr val="7030A0"/>
                </a:solidFill>
                <a:latin typeface="+mn-lt"/>
              </a:rPr>
              <a:t> </a:t>
            </a:r>
            <a:endParaRPr lang="en-US" sz="3200" b="1" dirty="0">
              <a:solidFill>
                <a:srgbClr val="7030A0"/>
              </a:solidFill>
              <a:latin typeface="+mn-lt"/>
            </a:endParaRPr>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a:xfrm>
            <a:off x="4450079" y="3529586"/>
            <a:ext cx="3291840" cy="694944"/>
          </a:xfrm>
        </p:spPr>
        <p:txBody>
          <a:bodyPr/>
          <a:lstStyle/>
          <a:p>
            <a:r>
              <a:rPr lang="en-US" b="1" dirty="0">
                <a:solidFill>
                  <a:srgbClr val="C00000"/>
                </a:solidFill>
              </a:rPr>
              <a:t>M. Jagadeesh </a:t>
            </a:r>
          </a:p>
          <a:p>
            <a:r>
              <a:rPr lang="en-US" b="1" dirty="0">
                <a:solidFill>
                  <a:srgbClr val="C00000"/>
                </a:solidFill>
              </a:rPr>
              <a:t>221FA14057</a:t>
            </a:r>
          </a:p>
          <a:p>
            <a:r>
              <a:rPr lang="en-US" b="1" dirty="0">
                <a:solidFill>
                  <a:srgbClr val="C00000"/>
                </a:solidFill>
              </a:rPr>
              <a:t>Bioinformatics – 3A</a:t>
            </a:r>
          </a:p>
          <a:p>
            <a:endParaRPr lang="en-US" b="1" dirty="0">
              <a:solidFill>
                <a:srgbClr val="C00000"/>
              </a:solidFill>
            </a:endParaRPr>
          </a:p>
          <a:p>
            <a:endParaRPr lang="en-US" b="1" dirty="0">
              <a:solidFill>
                <a:srgbClr val="C00000"/>
              </a:solidFill>
            </a:endParaRPr>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10</a:t>
            </a:fld>
            <a:endParaRPr lang="en-US" dirty="0"/>
          </a:p>
        </p:txBody>
      </p:sp>
      <p:pic>
        <p:nvPicPr>
          <p:cNvPr id="4" name="Picture 3">
            <a:extLst>
              <a:ext uri="{FF2B5EF4-FFF2-40B4-BE49-F238E27FC236}">
                <a16:creationId xmlns:a16="http://schemas.microsoft.com/office/drawing/2014/main" id="{7782D949-C8CB-9EF8-9C07-1CF9C995E22A}"/>
              </a:ext>
            </a:extLst>
          </p:cNvPr>
          <p:cNvPicPr>
            <a:picLocks noChangeAspect="1"/>
          </p:cNvPicPr>
          <p:nvPr/>
        </p:nvPicPr>
        <p:blipFill>
          <a:blip r:embed="rId2"/>
          <a:stretch>
            <a:fillRect/>
          </a:stretch>
        </p:blipFill>
        <p:spPr>
          <a:xfrm>
            <a:off x="283436" y="1490006"/>
            <a:ext cx="4831891" cy="3497071"/>
          </a:xfrm>
          <a:prstGeom prst="rect">
            <a:avLst/>
          </a:prstGeom>
        </p:spPr>
      </p:pic>
      <p:pic>
        <p:nvPicPr>
          <p:cNvPr id="11" name="Picture 10">
            <a:extLst>
              <a:ext uri="{FF2B5EF4-FFF2-40B4-BE49-F238E27FC236}">
                <a16:creationId xmlns:a16="http://schemas.microsoft.com/office/drawing/2014/main" id="{8724E0A3-23F7-63F3-A0FB-B0E1969C1D7C}"/>
              </a:ext>
            </a:extLst>
          </p:cNvPr>
          <p:cNvPicPr>
            <a:picLocks noChangeAspect="1"/>
          </p:cNvPicPr>
          <p:nvPr/>
        </p:nvPicPr>
        <p:blipFill>
          <a:blip r:embed="rId3"/>
          <a:stretch>
            <a:fillRect/>
          </a:stretch>
        </p:blipFill>
        <p:spPr>
          <a:xfrm>
            <a:off x="5238751" y="1602910"/>
            <a:ext cx="6842826" cy="3497071"/>
          </a:xfrm>
          <a:prstGeom prst="rect">
            <a:avLst/>
          </a:prstGeom>
        </p:spPr>
      </p:pic>
    </p:spTree>
    <p:extLst>
      <p:ext uri="{BB962C8B-B14F-4D97-AF65-F5344CB8AC3E}">
        <p14:creationId xmlns:p14="http://schemas.microsoft.com/office/powerpoint/2010/main" val="2981820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11</a:t>
            </a:fld>
            <a:endParaRPr lang="en-US" dirty="0"/>
          </a:p>
        </p:txBody>
      </p:sp>
      <p:pic>
        <p:nvPicPr>
          <p:cNvPr id="8" name="Picture 7">
            <a:extLst>
              <a:ext uri="{FF2B5EF4-FFF2-40B4-BE49-F238E27FC236}">
                <a16:creationId xmlns:a16="http://schemas.microsoft.com/office/drawing/2014/main" id="{FCC9F15C-22F4-D214-509E-9B778A8B7198}"/>
              </a:ext>
            </a:extLst>
          </p:cNvPr>
          <p:cNvPicPr>
            <a:picLocks noChangeAspect="1"/>
          </p:cNvPicPr>
          <p:nvPr/>
        </p:nvPicPr>
        <p:blipFill>
          <a:blip r:embed="rId2"/>
          <a:stretch>
            <a:fillRect/>
          </a:stretch>
        </p:blipFill>
        <p:spPr>
          <a:xfrm>
            <a:off x="345638" y="2221992"/>
            <a:ext cx="5637999" cy="3047405"/>
          </a:xfrm>
          <a:prstGeom prst="rect">
            <a:avLst/>
          </a:prstGeom>
        </p:spPr>
      </p:pic>
      <p:pic>
        <p:nvPicPr>
          <p:cNvPr id="10" name="Picture 9">
            <a:extLst>
              <a:ext uri="{FF2B5EF4-FFF2-40B4-BE49-F238E27FC236}">
                <a16:creationId xmlns:a16="http://schemas.microsoft.com/office/drawing/2014/main" id="{91EEFC76-A670-10AB-C3F5-97D0E358BE9F}"/>
              </a:ext>
            </a:extLst>
          </p:cNvPr>
          <p:cNvPicPr>
            <a:picLocks noChangeAspect="1"/>
          </p:cNvPicPr>
          <p:nvPr/>
        </p:nvPicPr>
        <p:blipFill>
          <a:blip r:embed="rId3"/>
          <a:stretch>
            <a:fillRect/>
          </a:stretch>
        </p:blipFill>
        <p:spPr>
          <a:xfrm>
            <a:off x="6096000" y="1496806"/>
            <a:ext cx="5833911" cy="4116517"/>
          </a:xfrm>
          <a:prstGeom prst="rect">
            <a:avLst/>
          </a:prstGeom>
        </p:spPr>
      </p:pic>
    </p:spTree>
    <p:extLst>
      <p:ext uri="{BB962C8B-B14F-4D97-AF65-F5344CB8AC3E}">
        <p14:creationId xmlns:p14="http://schemas.microsoft.com/office/powerpoint/2010/main" val="535587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539495"/>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result</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12</a:t>
            </a:fld>
            <a:endParaRPr lang="en-US" dirty="0"/>
          </a:p>
        </p:txBody>
      </p:sp>
      <p:pic>
        <p:nvPicPr>
          <p:cNvPr id="4" name="Picture 3">
            <a:extLst>
              <a:ext uri="{FF2B5EF4-FFF2-40B4-BE49-F238E27FC236}">
                <a16:creationId xmlns:a16="http://schemas.microsoft.com/office/drawing/2014/main" id="{CE7E2EDD-A249-06B4-5784-88079093BF31}"/>
              </a:ext>
            </a:extLst>
          </p:cNvPr>
          <p:cNvPicPr>
            <a:picLocks noChangeAspect="1"/>
          </p:cNvPicPr>
          <p:nvPr/>
        </p:nvPicPr>
        <p:blipFill>
          <a:blip r:embed="rId2"/>
          <a:stretch>
            <a:fillRect/>
          </a:stretch>
        </p:blipFill>
        <p:spPr>
          <a:xfrm>
            <a:off x="2982960" y="1440007"/>
            <a:ext cx="6226080" cy="3977985"/>
          </a:xfrm>
          <a:prstGeom prst="rect">
            <a:avLst/>
          </a:prstGeom>
        </p:spPr>
      </p:pic>
    </p:spTree>
    <p:extLst>
      <p:ext uri="{BB962C8B-B14F-4D97-AF65-F5344CB8AC3E}">
        <p14:creationId xmlns:p14="http://schemas.microsoft.com/office/powerpoint/2010/main" val="146513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13</a:t>
            </a:fld>
            <a:endParaRPr lang="en-US" dirty="0"/>
          </a:p>
        </p:txBody>
      </p:sp>
      <p:pic>
        <p:nvPicPr>
          <p:cNvPr id="8" name="Picture 7">
            <a:extLst>
              <a:ext uri="{FF2B5EF4-FFF2-40B4-BE49-F238E27FC236}">
                <a16:creationId xmlns:a16="http://schemas.microsoft.com/office/drawing/2014/main" id="{72801AE2-D7A4-A3CC-21F4-A8F037C98B01}"/>
              </a:ext>
            </a:extLst>
          </p:cNvPr>
          <p:cNvPicPr>
            <a:picLocks noChangeAspect="1"/>
          </p:cNvPicPr>
          <p:nvPr/>
        </p:nvPicPr>
        <p:blipFill>
          <a:blip r:embed="rId2"/>
          <a:stretch>
            <a:fillRect/>
          </a:stretch>
        </p:blipFill>
        <p:spPr>
          <a:xfrm>
            <a:off x="2208703" y="825527"/>
            <a:ext cx="7026737" cy="5459074"/>
          </a:xfrm>
          <a:prstGeom prst="rect">
            <a:avLst/>
          </a:prstGeom>
        </p:spPr>
      </p:pic>
    </p:spTree>
    <p:extLst>
      <p:ext uri="{BB962C8B-B14F-4D97-AF65-F5344CB8AC3E}">
        <p14:creationId xmlns:p14="http://schemas.microsoft.com/office/powerpoint/2010/main" val="246830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311502"/>
            <a:ext cx="9164891" cy="504259"/>
          </a:xfrm>
        </p:spPr>
        <p:txBody>
          <a:bodyPr/>
          <a:lstStyle/>
          <a:p>
            <a:r>
              <a:rPr lang="en-US" sz="2400" dirty="0">
                <a:solidFill>
                  <a:srgbClr val="92D050"/>
                </a:solidFill>
                <a:latin typeface="Times New Roman" panose="02020603050405020304" pitchFamily="18" charset="0"/>
                <a:cs typeface="Times New Roman" panose="02020603050405020304" pitchFamily="18" charset="0"/>
              </a:rPr>
              <a:t>Linear Regression in Python comparison </a:t>
            </a:r>
            <a:endParaRPr lang="en-IN" sz="2400" dirty="0">
              <a:solidFill>
                <a:srgbClr val="92D05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14</a:t>
            </a:fld>
            <a:endParaRPr lang="en-US" dirty="0"/>
          </a:p>
        </p:txBody>
      </p:sp>
      <p:pic>
        <p:nvPicPr>
          <p:cNvPr id="4" name="Picture 3">
            <a:extLst>
              <a:ext uri="{FF2B5EF4-FFF2-40B4-BE49-F238E27FC236}">
                <a16:creationId xmlns:a16="http://schemas.microsoft.com/office/drawing/2014/main" id="{2BDD6FF3-499E-46ED-9E21-6F706C2EDFC5}"/>
              </a:ext>
            </a:extLst>
          </p:cNvPr>
          <p:cNvPicPr>
            <a:picLocks noChangeAspect="1"/>
          </p:cNvPicPr>
          <p:nvPr/>
        </p:nvPicPr>
        <p:blipFill>
          <a:blip r:embed="rId2"/>
          <a:stretch>
            <a:fillRect/>
          </a:stretch>
        </p:blipFill>
        <p:spPr>
          <a:xfrm>
            <a:off x="1173053" y="1056183"/>
            <a:ext cx="8999647" cy="5238185"/>
          </a:xfrm>
          <a:prstGeom prst="rect">
            <a:avLst/>
          </a:prstGeom>
        </p:spPr>
      </p:pic>
    </p:spTree>
    <p:extLst>
      <p:ext uri="{BB962C8B-B14F-4D97-AF65-F5344CB8AC3E}">
        <p14:creationId xmlns:p14="http://schemas.microsoft.com/office/powerpoint/2010/main" val="199443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278222"/>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Python and its R square values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15</a:t>
            </a:fld>
            <a:endParaRPr lang="en-US" dirty="0"/>
          </a:p>
        </p:txBody>
      </p:sp>
      <p:pic>
        <p:nvPicPr>
          <p:cNvPr id="8" name="Picture 7">
            <a:extLst>
              <a:ext uri="{FF2B5EF4-FFF2-40B4-BE49-F238E27FC236}">
                <a16:creationId xmlns:a16="http://schemas.microsoft.com/office/drawing/2014/main" id="{AABDB3F8-26CA-9EE3-C001-ED758CC636B7}"/>
              </a:ext>
            </a:extLst>
          </p:cNvPr>
          <p:cNvPicPr>
            <a:picLocks noChangeAspect="1"/>
          </p:cNvPicPr>
          <p:nvPr/>
        </p:nvPicPr>
        <p:blipFill>
          <a:blip r:embed="rId2"/>
          <a:stretch>
            <a:fillRect/>
          </a:stretch>
        </p:blipFill>
        <p:spPr>
          <a:xfrm>
            <a:off x="1447397" y="851331"/>
            <a:ext cx="8830459" cy="5443037"/>
          </a:xfrm>
          <a:prstGeom prst="rect">
            <a:avLst/>
          </a:prstGeom>
        </p:spPr>
      </p:pic>
    </p:spTree>
    <p:extLst>
      <p:ext uri="{BB962C8B-B14F-4D97-AF65-F5344CB8AC3E}">
        <p14:creationId xmlns:p14="http://schemas.microsoft.com/office/powerpoint/2010/main" val="3422839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100295"/>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R and its R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16</a:t>
            </a:fld>
            <a:endParaRPr lang="en-US" dirty="0"/>
          </a:p>
        </p:txBody>
      </p:sp>
      <p:pic>
        <p:nvPicPr>
          <p:cNvPr id="4" name="Picture 3">
            <a:extLst>
              <a:ext uri="{FF2B5EF4-FFF2-40B4-BE49-F238E27FC236}">
                <a16:creationId xmlns:a16="http://schemas.microsoft.com/office/drawing/2014/main" id="{E89D5CDA-9290-0008-26F7-869749C908E2}"/>
              </a:ext>
            </a:extLst>
          </p:cNvPr>
          <p:cNvPicPr>
            <a:picLocks noChangeAspect="1"/>
          </p:cNvPicPr>
          <p:nvPr/>
        </p:nvPicPr>
        <p:blipFill>
          <a:blip r:embed="rId2"/>
          <a:stretch>
            <a:fillRect/>
          </a:stretch>
        </p:blipFill>
        <p:spPr>
          <a:xfrm>
            <a:off x="2031111" y="680669"/>
            <a:ext cx="7180825" cy="5646979"/>
          </a:xfrm>
          <a:prstGeom prst="rect">
            <a:avLst/>
          </a:prstGeom>
        </p:spPr>
      </p:pic>
    </p:spTree>
    <p:extLst>
      <p:ext uri="{BB962C8B-B14F-4D97-AF65-F5344CB8AC3E}">
        <p14:creationId xmlns:p14="http://schemas.microsoft.com/office/powerpoint/2010/main" val="1396751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6" y="100295"/>
            <a:ext cx="8031035" cy="504259"/>
          </a:xfrm>
        </p:spPr>
        <p:txBody>
          <a:bodyPr/>
          <a:lstStyle/>
          <a:p>
            <a:r>
              <a:rPr lang="en-US" sz="2000" dirty="0">
                <a:solidFill>
                  <a:srgbClr val="FF0000"/>
                </a:solidFill>
                <a:latin typeface="Times New Roman" panose="02020603050405020304" pitchFamily="18" charset="0"/>
                <a:cs typeface="Times New Roman" panose="02020603050405020304" pitchFamily="18" charset="0"/>
              </a:rPr>
              <a:t>Linear Regression in R and its output</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17</a:t>
            </a:fld>
            <a:endParaRPr lang="en-US" dirty="0"/>
          </a:p>
        </p:txBody>
      </p:sp>
      <p:pic>
        <p:nvPicPr>
          <p:cNvPr id="8" name="Picture 7">
            <a:extLst>
              <a:ext uri="{FF2B5EF4-FFF2-40B4-BE49-F238E27FC236}">
                <a16:creationId xmlns:a16="http://schemas.microsoft.com/office/drawing/2014/main" id="{9A3B0AAE-66A7-0CF6-094D-97F975CC1FF4}"/>
              </a:ext>
            </a:extLst>
          </p:cNvPr>
          <p:cNvPicPr>
            <a:picLocks noChangeAspect="1"/>
          </p:cNvPicPr>
          <p:nvPr/>
        </p:nvPicPr>
        <p:blipFill>
          <a:blip r:embed="rId2"/>
          <a:stretch>
            <a:fillRect/>
          </a:stretch>
        </p:blipFill>
        <p:spPr>
          <a:xfrm>
            <a:off x="1258053" y="712073"/>
            <a:ext cx="9675894" cy="5433853"/>
          </a:xfrm>
          <a:prstGeom prst="rect">
            <a:avLst/>
          </a:prstGeom>
        </p:spPr>
      </p:pic>
    </p:spTree>
    <p:extLst>
      <p:ext uri="{BB962C8B-B14F-4D97-AF65-F5344CB8AC3E}">
        <p14:creationId xmlns:p14="http://schemas.microsoft.com/office/powerpoint/2010/main" val="200267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dirty="0">
                <a:solidFill>
                  <a:schemeClr val="accent5">
                    <a:lumMod val="50000"/>
                  </a:schemeClr>
                </a:solidFill>
                <a:latin typeface="Times New Roman" panose="02020603050405020304" pitchFamily="18" charset="0"/>
                <a:cs typeface="Times New Roman" panose="02020603050405020304" pitchFamily="18" charset="0"/>
              </a:rPr>
              <a:t>Conclusion</a:t>
            </a:r>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p:pic>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18</a:t>
            </a:fld>
            <a:endParaRPr lang="en-US" dirty="0"/>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pic>
        <p:nvPicPr>
          <p:cNvPr id="6" name="Picture Placeholder 5">
            <a:extLst>
              <a:ext uri="{FF2B5EF4-FFF2-40B4-BE49-F238E27FC236}">
                <a16:creationId xmlns:a16="http://schemas.microsoft.com/office/drawing/2014/main" id="{CB2294AB-66BD-4CFE-84D2-0CD5D183540D}"/>
              </a:ext>
            </a:extLst>
          </p:cNvPr>
          <p:cNvPicPr>
            <a:picLocks noGrp="1" noChangeAspect="1"/>
          </p:cNvPicPr>
          <p:nvPr>
            <p:ph type="pic" sz="quarter" idx="12"/>
          </p:nvPr>
        </p:nvPicPr>
        <p:blipFill>
          <a:blip r:embed="rId4"/>
          <a:srcRect l="11392" r="11392"/>
          <a:stretch>
            <a:fillRect/>
          </a:stretch>
        </p:blipFill>
        <p:spPr>
          <a:xfrm>
            <a:off x="8069958" y="2952750"/>
            <a:ext cx="2559564" cy="25595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2">
            <a:extLst>
              <a:ext uri="{FF2B5EF4-FFF2-40B4-BE49-F238E27FC236}">
                <a16:creationId xmlns:a16="http://schemas.microsoft.com/office/drawing/2014/main" id="{D5E8586C-26AC-E16D-C287-94E23B8F9A34}"/>
              </a:ext>
            </a:extLst>
          </p:cNvPr>
          <p:cNvSpPr>
            <a:spLocks noGrp="1" noChangeArrowheads="1"/>
          </p:cNvSpPr>
          <p:nvPr>
            <p:ph sz="quarter" idx="10"/>
          </p:nvPr>
        </p:nvSpPr>
        <p:spPr bwMode="auto">
          <a:xfrm>
            <a:off x="621792" y="1956798"/>
            <a:ext cx="620877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badi" panose="020B0604020104020204" pitchFamily="34" charset="0"/>
              </a:rPr>
              <a:t>In predicting retail sales using linear regression, both Python and R offer robust methodologies with distinct tools. Python utilizes libraries like scikit-learn for model building and matplotlib for visualization, allowing the implementation of linear regression with functions to split data into training and test sets, and evaluate performance through metrics such as R-squared and Root Mean Squared Error (RMSE). In contrast, R employs the </a:t>
            </a:r>
            <a:r>
              <a:rPr kumimoji="0" lang="en-US" altLang="en-US" b="1" i="0" u="none" strike="noStrike" cap="none" normalizeH="0" baseline="0" dirty="0" err="1">
                <a:ln>
                  <a:noFill/>
                </a:ln>
                <a:solidFill>
                  <a:schemeClr val="tx1"/>
                </a:solidFill>
                <a:effectLst/>
                <a:latin typeface="Abadi" panose="020B0604020104020204" pitchFamily="34" charset="0"/>
              </a:rPr>
              <a:t>lm</a:t>
            </a:r>
            <a:r>
              <a:rPr kumimoji="0" lang="en-US" altLang="en-US" b="1" i="0" u="none" strike="noStrike" cap="none" normalizeH="0" baseline="0" dirty="0">
                <a:ln>
                  <a:noFill/>
                </a:ln>
                <a:solidFill>
                  <a:schemeClr val="tx1"/>
                </a:solidFill>
                <a:effectLst/>
                <a:latin typeface="Abadi" panose="020B0604020104020204" pitchFamily="34" charset="0"/>
              </a:rPr>
              <a:t>() function for linear regression, complemented by ggplot2 for visualization, and provides detailed diagnostics through summary statistics. R also supports data splitting into training and test sets, and performance evaluation using metrics like R-squared and RMSE. Python's ecosystem excels in integration and handling large datasets, while R offers in-depth statistical analysis and rich visualization capabilities. The ultimate aim is to predict the R-squared value in a linear regression model, showcasing the effectiveness of machine learning techniques in R language. </a:t>
            </a:r>
          </a:p>
        </p:txBody>
      </p:sp>
    </p:spTree>
    <p:extLst>
      <p:ext uri="{BB962C8B-B14F-4D97-AF65-F5344CB8AC3E}">
        <p14:creationId xmlns:p14="http://schemas.microsoft.com/office/powerpoint/2010/main" val="343053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oup of flamingos">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p:txBody>
          <a:bodyPr/>
          <a:lstStyle/>
          <a:p>
            <a:r>
              <a:rPr lang="en-US" b="1" dirty="0"/>
              <a:t>M. Jagadeesh​</a:t>
            </a:r>
          </a:p>
          <a:p>
            <a:r>
              <a:rPr lang="en-US" b="1" dirty="0"/>
              <a:t>221FA14057</a:t>
            </a:r>
          </a:p>
          <a:p>
            <a:r>
              <a:rPr lang="en-US" b="1" dirty="0"/>
              <a:t>Bioinformatics – 3 A</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dirty="0">
                <a:solidFill>
                  <a:srgbClr val="00B0F0"/>
                </a:solidFill>
                <a:latin typeface="Times New Roman" panose="02020603050405020304" pitchFamily="18" charset="0"/>
                <a:cs typeface="Times New Roman" panose="02020603050405020304" pitchFamily="18" charset="0"/>
              </a:rPr>
              <a:t>contents</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1131088734"/>
              </p:ext>
            </p:extLst>
          </p:nvPr>
        </p:nvGraphicFramePr>
        <p:xfrm>
          <a:off x="1020120" y="1402494"/>
          <a:ext cx="5543550" cy="4153355"/>
        </p:xfrm>
        <a:graphic>
          <a:graphicData uri="http://schemas.openxmlformats.org/drawingml/2006/table">
            <a:tbl>
              <a:tblPr firstRow="1" bandRow="1"/>
              <a:tblGrid>
                <a:gridCol w="1126160">
                  <a:extLst>
                    <a:ext uri="{9D8B030D-6E8A-4147-A177-3AD203B41FA5}">
                      <a16:colId xmlns:a16="http://schemas.microsoft.com/office/drawing/2014/main" val="3217802514"/>
                    </a:ext>
                  </a:extLst>
                </a:gridCol>
                <a:gridCol w="4417390">
                  <a:extLst>
                    <a:ext uri="{9D8B030D-6E8A-4147-A177-3AD203B41FA5}">
                      <a16:colId xmlns:a16="http://schemas.microsoft.com/office/drawing/2014/main" val="3006268266"/>
                    </a:ext>
                  </a:extLst>
                </a:gridCol>
              </a:tblGrid>
              <a:tr h="830671">
                <a:tc>
                  <a:txBody>
                    <a:bodyPr/>
                    <a:lstStyle/>
                    <a:p>
                      <a:pPr algn="ctr"/>
                      <a:r>
                        <a:rPr lang="en-US" sz="3200" dirty="0">
                          <a:latin typeface="+mj-lt"/>
                        </a:rPr>
                        <a:t>01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Introduction</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4363196"/>
                  </a:ext>
                </a:extLst>
              </a:tr>
              <a:tr h="830671">
                <a:tc>
                  <a:txBody>
                    <a:bodyPr/>
                    <a:lstStyle/>
                    <a:p>
                      <a:pPr algn="ctr"/>
                      <a:r>
                        <a:rPr lang="en-US" sz="3200" dirty="0">
                          <a:latin typeface="+mj-lt"/>
                        </a:rPr>
                        <a:t>02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Linear Regression Model </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21488287"/>
                  </a:ext>
                </a:extLst>
              </a:tr>
              <a:tr h="830671">
                <a:tc>
                  <a:txBody>
                    <a:bodyPr/>
                    <a:lstStyle/>
                    <a:p>
                      <a:pPr algn="ctr"/>
                      <a:r>
                        <a:rPr lang="en-US" sz="3200" dirty="0">
                          <a:latin typeface="+mj-lt"/>
                        </a:rPr>
                        <a:t>03 </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Python code and it’s result</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6761412"/>
                  </a:ext>
                </a:extLst>
              </a:tr>
              <a:tr h="830671">
                <a:tc>
                  <a:txBody>
                    <a:bodyPr/>
                    <a:lstStyle/>
                    <a:p>
                      <a:pPr algn="ctr"/>
                      <a:r>
                        <a:rPr lang="en-US" sz="3200" dirty="0">
                          <a:latin typeface="+mj-lt"/>
                        </a:rPr>
                        <a:t>04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rPr>
                        <a:t>R code and it’s result</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2039042"/>
                  </a:ext>
                </a:extLst>
              </a:tr>
              <a:tr h="830671">
                <a:tc>
                  <a:txBody>
                    <a:bodyPr/>
                    <a:lstStyle/>
                    <a:p>
                      <a:pPr algn="ctr"/>
                      <a:r>
                        <a:rPr lang="en-US" sz="3200" dirty="0">
                          <a:latin typeface="+mj-lt"/>
                        </a:rPr>
                        <a:t>05</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Conclusion</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1766396"/>
                  </a:ext>
                </a:extLst>
              </a:tr>
            </a:tbl>
          </a:graphicData>
        </a:graphic>
      </p:graphicFrame>
      <p:pic>
        <p:nvPicPr>
          <p:cNvPr id="4" name="Picture Placeholder 3" descr="A close up of a plant">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a:xfrm>
            <a:off x="8551213" y="1"/>
            <a:ext cx="3640787" cy="6857999"/>
          </a:xfrm>
        </p:spPr>
      </p:pic>
      <p:pic>
        <p:nvPicPr>
          <p:cNvPr id="9" name="Picture Placeholder 8">
            <a:extLst>
              <a:ext uri="{FF2B5EF4-FFF2-40B4-BE49-F238E27FC236}">
                <a16:creationId xmlns:a16="http://schemas.microsoft.com/office/drawing/2014/main" id="{995AD1D2-E044-B7F8-6F81-4606F13A656E}"/>
              </a:ext>
            </a:extLst>
          </p:cNvPr>
          <p:cNvPicPr>
            <a:picLocks noGrp="1" noChangeAspect="1"/>
          </p:cNvPicPr>
          <p:nvPr>
            <p:ph type="pic" sz="quarter" idx="12"/>
          </p:nvPr>
        </p:nvPicPr>
        <p:blipFill>
          <a:blip r:embed="rId4"/>
          <a:srcRect/>
          <a:stretch>
            <a:fillRect/>
          </a:stretch>
        </p:blipFill>
        <p:spPr>
          <a:xfrm>
            <a:off x="7005877" y="4206240"/>
            <a:ext cx="3090672" cy="1490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939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735013" y="188912"/>
            <a:ext cx="3932237" cy="1600200"/>
          </a:xfrm>
        </p:spPr>
        <p:txBody>
          <a:bodyPr anchor="b">
            <a:normAutofit/>
          </a:bodyPr>
          <a:lstStyle/>
          <a:p>
            <a:r>
              <a:rPr lang="en-US" dirty="0">
                <a:solidFill>
                  <a:schemeClr val="accent1"/>
                </a:solidFill>
                <a:latin typeface="Times New Roman" panose="02020603050405020304" pitchFamily="18" charset="0"/>
                <a:cs typeface="Times New Roman" panose="02020603050405020304" pitchFamily="18" charset="0"/>
              </a:rPr>
              <a:t>INTRODUCTION</a:t>
            </a:r>
          </a:p>
        </p:txBody>
      </p:sp>
      <p:pic>
        <p:nvPicPr>
          <p:cNvPr id="1028" name="Picture 4" descr="Forecast Sales Using Machine Learning">
            <a:extLst>
              <a:ext uri="{FF2B5EF4-FFF2-40B4-BE49-F238E27FC236}">
                <a16:creationId xmlns:a16="http://schemas.microsoft.com/office/drawing/2014/main" id="{F84F5469-AEAE-DCE2-E351-0E5B6EE5463C}"/>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p:blipFill>
        <p:spPr bwMode="auto">
          <a:xfrm>
            <a:off x="5183188" y="1370578"/>
            <a:ext cx="6172200" cy="41073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0061FBA4-6443-10B9-23FF-CBCE031BBB1A}"/>
              </a:ext>
            </a:extLst>
          </p:cNvPr>
          <p:cNvSpPr>
            <a:spLocks noGrp="1" noChangeArrowheads="1"/>
          </p:cNvSpPr>
          <p:nvPr>
            <p:ph type="body" sz="half" idx="2"/>
          </p:nvPr>
        </p:nvSpPr>
        <p:spPr bwMode="auto">
          <a:xfrm>
            <a:off x="839788" y="2057400"/>
            <a:ext cx="3932237" cy="38115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1500" b="0" i="0" u="none" strike="noStrike" cap="none" normalizeH="0" baseline="0" dirty="0">
                <a:ln>
                  <a:noFill/>
                </a:ln>
                <a:effectLst/>
                <a:latin typeface="Abadi" panose="020B0604020104020204" pitchFamily="34" charset="0"/>
              </a:rPr>
              <a:t>To predict retail sales using a linear regression model in R, load the required libraries (`ggplot2}, {</a:t>
            </a:r>
            <a:r>
              <a:rPr kumimoji="0" lang="en-US" altLang="en-US" sz="1500" b="0" i="0" u="none" strike="noStrike" cap="none" normalizeH="0" baseline="0" dirty="0" err="1">
                <a:ln>
                  <a:noFill/>
                </a:ln>
                <a:effectLst/>
                <a:latin typeface="Abadi" panose="020B0604020104020204" pitchFamily="34" charset="0"/>
              </a:rPr>
              <a:t>dplyr</a:t>
            </a:r>
            <a:r>
              <a:rPr kumimoji="0" lang="en-US" altLang="en-US" sz="1500" b="0" i="0" u="none" strike="noStrike" cap="none" normalizeH="0" baseline="0" dirty="0">
                <a:ln>
                  <a:noFill/>
                </a:ln>
                <a:effectLst/>
                <a:latin typeface="Abadi" panose="020B0604020104020204" pitchFamily="34" charset="0"/>
              </a:rPr>
              <a:t>{, {caret}) and use `read.csv()` </a:t>
            </a:r>
            <a:r>
              <a:rPr lang="en-US" altLang="en-US" sz="1500" dirty="0">
                <a:latin typeface="Abadi" panose="020B0604020104020204" pitchFamily="34" charset="0"/>
              </a:rPr>
              <a:t> </a:t>
            </a:r>
            <a:r>
              <a:rPr kumimoji="0" lang="en-US" altLang="en-US" sz="1500" b="0" i="0" u="none" strike="noStrike" cap="none" normalizeH="0" baseline="0" dirty="0">
                <a:ln>
                  <a:noFill/>
                </a:ln>
                <a:effectLst/>
                <a:latin typeface="Abadi" panose="020B0604020104020204" pitchFamily="34" charset="0"/>
              </a:rPr>
              <a:t>to read your dataset. Preprocess the data by choosing the pertinent columns ({Sales} and `Customers}) and using `</a:t>
            </a:r>
            <a:r>
              <a:rPr kumimoji="0" lang="en-US" altLang="en-US" sz="1500" b="0" i="0" u="none" strike="noStrike" cap="none" normalizeH="0" baseline="0" dirty="0" err="1">
                <a:ln>
                  <a:noFill/>
                </a:ln>
                <a:effectLst/>
                <a:latin typeface="Abadi" panose="020B0604020104020204" pitchFamily="34" charset="0"/>
              </a:rPr>
              <a:t>na.omit</a:t>
            </a:r>
            <a:r>
              <a:rPr kumimoji="0" lang="en-US" altLang="en-US" sz="1500" b="0" i="0" u="none" strike="noStrike" cap="none" normalizeH="0" baseline="0" dirty="0">
                <a:ln>
                  <a:noFill/>
                </a:ln>
                <a:effectLst/>
                <a:latin typeface="Abadi" panose="020B0604020104020204" pitchFamily="34" charset="0"/>
              </a:rPr>
              <a:t>()` to eliminate any missing entries. </a:t>
            </a:r>
            <a:r>
              <a:rPr lang="en-US" altLang="en-US" sz="1500" dirty="0">
                <a:latin typeface="Abadi" panose="020B0604020104020204" pitchFamily="34" charset="0"/>
              </a:rPr>
              <a:t> </a:t>
            </a:r>
            <a:r>
              <a:rPr kumimoji="0" lang="en-US" altLang="en-US" sz="1500" b="0" i="0" u="none" strike="noStrike" cap="none" normalizeH="0" baseline="0" dirty="0">
                <a:ln>
                  <a:noFill/>
                </a:ln>
                <a:effectLst/>
                <a:latin typeface="Abadi" panose="020B0604020104020204" pitchFamily="34" charset="0"/>
              </a:rPr>
              <a:t>Utilizing `createDataPartition()}, divide the data into training and testing sets. Utilizing `</a:t>
            </a:r>
            <a:r>
              <a:rPr kumimoji="0" lang="en-US" altLang="en-US" sz="1500" b="0" i="0" u="none" strike="noStrike" cap="none" normalizeH="0" baseline="0" dirty="0" err="1">
                <a:ln>
                  <a:noFill/>
                </a:ln>
                <a:effectLst/>
                <a:latin typeface="Abadi" panose="020B0604020104020204" pitchFamily="34" charset="0"/>
              </a:rPr>
              <a:t>lm</a:t>
            </a:r>
            <a:r>
              <a:rPr kumimoji="0" lang="en-US" altLang="en-US" sz="1500" b="0" i="0" u="none" strike="noStrike" cap="none" normalizeH="0" baseline="0" dirty="0">
                <a:ln>
                  <a:noFill/>
                </a:ln>
                <a:effectLst/>
                <a:latin typeface="Abadi" panose="020B0604020104020204" pitchFamily="34" charset="0"/>
              </a:rPr>
              <a:t>()`, construct a linear regression model on the training data set and use the test set to generate predictions. Compute the Mean Squared Error (MSE) and R-squared to assess the model's performance. Lastly, the actual sales versus the total number of clients were plotted in a scatter plot, and the regression line was overlayed to see the results using ggplot2.</a:t>
            </a:r>
          </a:p>
        </p:txBody>
      </p:sp>
      <p:sp>
        <p:nvSpPr>
          <p:cNvPr id="20" name="Date Placeholder 4">
            <a:extLst>
              <a:ext uri="{FF2B5EF4-FFF2-40B4-BE49-F238E27FC236}">
                <a16:creationId xmlns:a16="http://schemas.microsoft.com/office/drawing/2014/main" id="{CB8C99E4-7572-9A48-E7E7-9A2F3D13F7FB}"/>
              </a:ext>
            </a:extLst>
          </p:cNvPr>
          <p:cNvSpPr>
            <a:spLocks noGrp="1"/>
          </p:cNvSpPr>
          <p:nvPr>
            <p:ph type="dt" sz="half" idx="10"/>
          </p:nvPr>
        </p:nvSpPr>
        <p:spPr>
          <a:xfrm>
            <a:off x="11055096" y="6327648"/>
            <a:ext cx="758952" cy="274320"/>
          </a:xfrm>
        </p:spPr>
        <p:txBody>
          <a:bodyPr anchor="ctr">
            <a:normAutofit/>
          </a:bodyPr>
          <a:lstStyle/>
          <a:p>
            <a:pPr>
              <a:spcAft>
                <a:spcPts val="600"/>
              </a:spcAft>
            </a:pPr>
            <a:r>
              <a:rPr lang="en-US"/>
              <a:t>20XX</a:t>
            </a:r>
          </a:p>
        </p:txBody>
      </p:sp>
      <p:sp>
        <p:nvSpPr>
          <p:cNvPr id="22" name="Footer Placeholder 5">
            <a:extLst>
              <a:ext uri="{FF2B5EF4-FFF2-40B4-BE49-F238E27FC236}">
                <a16:creationId xmlns:a16="http://schemas.microsoft.com/office/drawing/2014/main" id="{029753F5-5301-7260-90E6-431AFA5DD88E}"/>
              </a:ext>
            </a:extLst>
          </p:cNvPr>
          <p:cNvSpPr>
            <a:spLocks noGrp="1"/>
          </p:cNvSpPr>
          <p:nvPr>
            <p:ph type="ftr" sz="quarter" idx="11"/>
          </p:nvPr>
        </p:nvSpPr>
        <p:spPr>
          <a:xfrm>
            <a:off x="484632" y="6327648"/>
            <a:ext cx="1517904" cy="274320"/>
          </a:xfrm>
        </p:spPr>
        <p:txBody>
          <a:bodyPr anchor="ctr">
            <a:normAutofit/>
          </a:bodyPr>
          <a:lstStyle/>
          <a:p>
            <a:pPr>
              <a:spcAft>
                <a:spcPts val="600"/>
              </a:spcAft>
            </a:pPr>
            <a:r>
              <a:rPr lang="en-US"/>
              <a:t>Presentation title</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2"/>
          </p:nvPr>
        </p:nvSpPr>
        <p:spPr>
          <a:xfrm>
            <a:off x="5926836" y="6327648"/>
            <a:ext cx="338328" cy="338328"/>
          </a:xfrm>
        </p:spPr>
        <p:txBody>
          <a:bodyPr anchor="ctr">
            <a:normAutofit/>
          </a:bodyPr>
          <a:lstStyle/>
          <a:p>
            <a:pPr>
              <a:spcAft>
                <a:spcPts val="600"/>
              </a:spcAft>
            </a:pPr>
            <a:fld id="{B776CE9F-4BD8-A748-847B-B97BB3C5BACA}" type="slidenum">
              <a:rPr lang="en-US" smtClean="0"/>
              <a:pPr>
                <a:spcAft>
                  <a:spcPts val="600"/>
                </a:spcAft>
              </a:pPr>
              <a:t>3</a:t>
            </a:fld>
            <a:endParaRPr lang="en-US"/>
          </a:p>
        </p:txBody>
      </p:sp>
    </p:spTree>
    <p:extLst>
      <p:ext uri="{BB962C8B-B14F-4D97-AF65-F5344CB8AC3E}">
        <p14:creationId xmlns:p14="http://schemas.microsoft.com/office/powerpoint/2010/main" val="140861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711772" y="118872"/>
            <a:ext cx="3932237" cy="1600200"/>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75605FD-8993-C6AC-4E34-C76090D65A75}"/>
              </a:ext>
            </a:extLst>
          </p:cNvPr>
          <p:cNvSpPr>
            <a:spLocks noGrp="1"/>
          </p:cNvSpPr>
          <p:nvPr>
            <p:ph type="body" sz="half" idx="2"/>
          </p:nvPr>
        </p:nvSpPr>
        <p:spPr/>
        <p:txBody>
          <a:bodyPr/>
          <a:lstStyle/>
          <a:p>
            <a:pPr algn="just"/>
            <a:r>
              <a:rPr lang="en-US" sz="1400" dirty="0">
                <a:latin typeface="Abadi" panose="020B0604020104020204" pitchFamily="34" charset="0"/>
              </a:rPr>
              <a:t>Linear regression in machine learning using R involves predicting a continuous dependent variable (Y) based on one or more independent variables (X). The process begins by loading the necessary libraries, reading and preparing the dataset, and performing exploratory data analysis (EDA) to understand the data. After splitting the data into training and testing sets, the `</a:t>
            </a:r>
            <a:r>
              <a:rPr lang="en-US" sz="1400" dirty="0" err="1">
                <a:latin typeface="Abadi" panose="020B0604020104020204" pitchFamily="34" charset="0"/>
              </a:rPr>
              <a:t>lm</a:t>
            </a:r>
            <a:r>
              <a:rPr lang="en-US" sz="1400" dirty="0">
                <a:latin typeface="Abadi" panose="020B0604020104020204" pitchFamily="34" charset="0"/>
              </a:rPr>
              <a:t>()` function is used to build the regression model, which can then be evaluated using metrics like R-squared, Mean Squared Error (MSE), and Root Mean Squared Error (RMSE). Predictions are made on the test set, and visualization tools like `ggplot2` help display the relationship between actual and predicted values. This model is widely applied in real-world scenarios, such as predicting sales, forecasting trends, and understanding relationships between variables.</a:t>
            </a:r>
            <a:endParaRPr lang="en-IN" sz="1400" dirty="0">
              <a:latin typeface="Abadi" panose="020B0604020104020204" pitchFamily="34"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4</a:t>
            </a:fld>
            <a:endParaRPr lang="en-US" dirty="0"/>
          </a:p>
        </p:txBody>
      </p:sp>
      <p:pic>
        <p:nvPicPr>
          <p:cNvPr id="8" name="Picture 2" descr="Understanding The Linear Regression!!!! | by Abhigyan | Analytics Vidhya |  Medium">
            <a:extLst>
              <a:ext uri="{FF2B5EF4-FFF2-40B4-BE49-F238E27FC236}">
                <a16:creationId xmlns:a16="http://schemas.microsoft.com/office/drawing/2014/main" id="{3750E7EA-B05E-B0FD-1320-EFBA77D07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804035"/>
            <a:ext cx="6172200" cy="324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9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5</a:t>
            </a:fld>
            <a:endParaRPr lang="en-US" dirty="0"/>
          </a:p>
        </p:txBody>
      </p:sp>
      <p:pic>
        <p:nvPicPr>
          <p:cNvPr id="11" name="Picture 10">
            <a:extLst>
              <a:ext uri="{FF2B5EF4-FFF2-40B4-BE49-F238E27FC236}">
                <a16:creationId xmlns:a16="http://schemas.microsoft.com/office/drawing/2014/main" id="{D49A61B6-016F-9E51-B1CB-F73C55F6C00F}"/>
              </a:ext>
            </a:extLst>
          </p:cNvPr>
          <p:cNvPicPr>
            <a:picLocks noChangeAspect="1"/>
          </p:cNvPicPr>
          <p:nvPr/>
        </p:nvPicPr>
        <p:blipFill>
          <a:blip r:embed="rId2"/>
          <a:stretch>
            <a:fillRect/>
          </a:stretch>
        </p:blipFill>
        <p:spPr>
          <a:xfrm>
            <a:off x="3704576" y="1456522"/>
            <a:ext cx="6175783" cy="4871126"/>
          </a:xfrm>
          <a:prstGeom prst="rect">
            <a:avLst/>
          </a:prstGeom>
        </p:spPr>
      </p:pic>
      <p:pic>
        <p:nvPicPr>
          <p:cNvPr id="13" name="Picture 12">
            <a:extLst>
              <a:ext uri="{FF2B5EF4-FFF2-40B4-BE49-F238E27FC236}">
                <a16:creationId xmlns:a16="http://schemas.microsoft.com/office/drawing/2014/main" id="{F260D1E3-6858-81AF-4514-20859B72F633}"/>
              </a:ext>
            </a:extLst>
          </p:cNvPr>
          <p:cNvPicPr>
            <a:picLocks noChangeAspect="1"/>
          </p:cNvPicPr>
          <p:nvPr/>
        </p:nvPicPr>
        <p:blipFill>
          <a:blip r:embed="rId3"/>
          <a:stretch>
            <a:fillRect/>
          </a:stretch>
        </p:blipFill>
        <p:spPr>
          <a:xfrm>
            <a:off x="1175405" y="884052"/>
            <a:ext cx="10441217" cy="5240523"/>
          </a:xfrm>
          <a:prstGeom prst="rect">
            <a:avLst/>
          </a:prstGeom>
        </p:spPr>
      </p:pic>
    </p:spTree>
    <p:extLst>
      <p:ext uri="{BB962C8B-B14F-4D97-AF65-F5344CB8AC3E}">
        <p14:creationId xmlns:p14="http://schemas.microsoft.com/office/powerpoint/2010/main" val="130182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6</a:t>
            </a:fld>
            <a:endParaRPr lang="en-US" dirty="0"/>
          </a:p>
        </p:txBody>
      </p:sp>
      <p:pic>
        <p:nvPicPr>
          <p:cNvPr id="11" name="Picture 10">
            <a:extLst>
              <a:ext uri="{FF2B5EF4-FFF2-40B4-BE49-F238E27FC236}">
                <a16:creationId xmlns:a16="http://schemas.microsoft.com/office/drawing/2014/main" id="{D49A61B6-016F-9E51-B1CB-F73C55F6C00F}"/>
              </a:ext>
            </a:extLst>
          </p:cNvPr>
          <p:cNvPicPr>
            <a:picLocks noChangeAspect="1"/>
          </p:cNvPicPr>
          <p:nvPr/>
        </p:nvPicPr>
        <p:blipFill>
          <a:blip r:embed="rId2"/>
          <a:stretch>
            <a:fillRect/>
          </a:stretch>
        </p:blipFill>
        <p:spPr>
          <a:xfrm>
            <a:off x="3704576" y="1456522"/>
            <a:ext cx="6175783" cy="4871126"/>
          </a:xfrm>
          <a:prstGeom prst="rect">
            <a:avLst/>
          </a:prstGeom>
        </p:spPr>
      </p:pic>
      <p:pic>
        <p:nvPicPr>
          <p:cNvPr id="4" name="Picture 3">
            <a:extLst>
              <a:ext uri="{FF2B5EF4-FFF2-40B4-BE49-F238E27FC236}">
                <a16:creationId xmlns:a16="http://schemas.microsoft.com/office/drawing/2014/main" id="{245B9071-35AF-F77E-89F9-80328DB28E82}"/>
              </a:ext>
            </a:extLst>
          </p:cNvPr>
          <p:cNvPicPr>
            <a:picLocks noChangeAspect="1"/>
          </p:cNvPicPr>
          <p:nvPr/>
        </p:nvPicPr>
        <p:blipFill>
          <a:blip r:embed="rId3"/>
          <a:stretch>
            <a:fillRect/>
          </a:stretch>
        </p:blipFill>
        <p:spPr>
          <a:xfrm>
            <a:off x="508508" y="1078148"/>
            <a:ext cx="10901680" cy="5182579"/>
          </a:xfrm>
          <a:prstGeom prst="rect">
            <a:avLst/>
          </a:prstGeom>
        </p:spPr>
      </p:pic>
    </p:spTree>
    <p:extLst>
      <p:ext uri="{BB962C8B-B14F-4D97-AF65-F5344CB8AC3E}">
        <p14:creationId xmlns:p14="http://schemas.microsoft.com/office/powerpoint/2010/main" val="408516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7</a:t>
            </a:fld>
            <a:endParaRPr lang="en-US" dirty="0"/>
          </a:p>
        </p:txBody>
      </p:sp>
      <p:pic>
        <p:nvPicPr>
          <p:cNvPr id="4" name="Picture 3">
            <a:extLst>
              <a:ext uri="{FF2B5EF4-FFF2-40B4-BE49-F238E27FC236}">
                <a16:creationId xmlns:a16="http://schemas.microsoft.com/office/drawing/2014/main" id="{542131CB-594C-0ADB-E258-BDFAA9A12BF7}"/>
              </a:ext>
            </a:extLst>
          </p:cNvPr>
          <p:cNvPicPr>
            <a:picLocks noChangeAspect="1"/>
          </p:cNvPicPr>
          <p:nvPr/>
        </p:nvPicPr>
        <p:blipFill>
          <a:blip r:embed="rId2"/>
          <a:stretch>
            <a:fillRect/>
          </a:stretch>
        </p:blipFill>
        <p:spPr>
          <a:xfrm>
            <a:off x="837211" y="1232784"/>
            <a:ext cx="10179249" cy="5316514"/>
          </a:xfrm>
          <a:prstGeom prst="rect">
            <a:avLst/>
          </a:prstGeom>
        </p:spPr>
      </p:pic>
    </p:spTree>
    <p:extLst>
      <p:ext uri="{BB962C8B-B14F-4D97-AF65-F5344CB8AC3E}">
        <p14:creationId xmlns:p14="http://schemas.microsoft.com/office/powerpoint/2010/main" val="348763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683197" y="278222"/>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8</a:t>
            </a:fld>
            <a:endParaRPr lang="en-US" dirty="0"/>
          </a:p>
        </p:txBody>
      </p:sp>
      <p:pic>
        <p:nvPicPr>
          <p:cNvPr id="8" name="Picture 7">
            <a:extLst>
              <a:ext uri="{FF2B5EF4-FFF2-40B4-BE49-F238E27FC236}">
                <a16:creationId xmlns:a16="http://schemas.microsoft.com/office/drawing/2014/main" id="{D3B55DBE-62EC-C147-05B6-0491ECE3C859}"/>
              </a:ext>
            </a:extLst>
          </p:cNvPr>
          <p:cNvPicPr>
            <a:picLocks noChangeAspect="1"/>
          </p:cNvPicPr>
          <p:nvPr/>
        </p:nvPicPr>
        <p:blipFill>
          <a:blip r:embed="rId2"/>
          <a:stretch>
            <a:fillRect/>
          </a:stretch>
        </p:blipFill>
        <p:spPr>
          <a:xfrm>
            <a:off x="387113" y="1058974"/>
            <a:ext cx="5464013" cy="4740051"/>
          </a:xfrm>
          <a:prstGeom prst="rect">
            <a:avLst/>
          </a:prstGeom>
        </p:spPr>
      </p:pic>
      <p:pic>
        <p:nvPicPr>
          <p:cNvPr id="10" name="Picture 9">
            <a:extLst>
              <a:ext uri="{FF2B5EF4-FFF2-40B4-BE49-F238E27FC236}">
                <a16:creationId xmlns:a16="http://schemas.microsoft.com/office/drawing/2014/main" id="{07DAC9CE-2E6C-E10D-438F-5E5A9CCA32B7}"/>
              </a:ext>
            </a:extLst>
          </p:cNvPr>
          <p:cNvPicPr>
            <a:picLocks noChangeAspect="1"/>
          </p:cNvPicPr>
          <p:nvPr/>
        </p:nvPicPr>
        <p:blipFill>
          <a:blip r:embed="rId3"/>
          <a:stretch>
            <a:fillRect/>
          </a:stretch>
        </p:blipFill>
        <p:spPr>
          <a:xfrm>
            <a:off x="6096000" y="807719"/>
            <a:ext cx="5587999" cy="5242560"/>
          </a:xfrm>
          <a:prstGeom prst="rect">
            <a:avLst/>
          </a:prstGeom>
        </p:spPr>
      </p:pic>
    </p:spTree>
    <p:extLst>
      <p:ext uri="{BB962C8B-B14F-4D97-AF65-F5344CB8AC3E}">
        <p14:creationId xmlns:p14="http://schemas.microsoft.com/office/powerpoint/2010/main" val="347080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3DD-4993-B198-0CB5-13AC49E5787F}"/>
              </a:ext>
            </a:extLst>
          </p:cNvPr>
          <p:cNvSpPr>
            <a:spLocks noGrp="1"/>
          </p:cNvSpPr>
          <p:nvPr>
            <p:ph type="title"/>
          </p:nvPr>
        </p:nvSpPr>
        <p:spPr>
          <a:xfrm>
            <a:off x="-912159" y="653126"/>
            <a:ext cx="6927278" cy="504259"/>
          </a:xfrm>
        </p:spPr>
        <p:txBody>
          <a:bodyPr/>
          <a:lstStyle/>
          <a:p>
            <a:r>
              <a:rPr lang="en-US" dirty="0">
                <a:solidFill>
                  <a:srgbClr val="FF0000"/>
                </a:solidFill>
                <a:latin typeface="Times New Roman" panose="02020603050405020304" pitchFamily="18" charset="0"/>
                <a:cs typeface="Times New Roman" panose="02020603050405020304" pitchFamily="18" charset="0"/>
              </a:rPr>
              <a:t>Linear Regression </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in Python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C21ABE6-5B85-F458-785C-942EC5DB9C7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DCE120-BDE3-5D85-749A-87C3C0E8B7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7921AA5-4778-6701-34C4-3B10714B82B6}"/>
              </a:ext>
            </a:extLst>
          </p:cNvPr>
          <p:cNvSpPr>
            <a:spLocks noGrp="1"/>
          </p:cNvSpPr>
          <p:nvPr>
            <p:ph type="sldNum" sz="quarter" idx="12"/>
          </p:nvPr>
        </p:nvSpPr>
        <p:spPr/>
        <p:txBody>
          <a:bodyPr/>
          <a:lstStyle/>
          <a:p>
            <a:fld id="{B776CE9F-4BD8-A748-847B-B97BB3C5BACA}" type="slidenum">
              <a:rPr lang="en-US" smtClean="0"/>
              <a:t>9</a:t>
            </a:fld>
            <a:endParaRPr lang="en-US" dirty="0"/>
          </a:p>
        </p:txBody>
      </p:sp>
      <p:pic>
        <p:nvPicPr>
          <p:cNvPr id="4" name="Picture 3">
            <a:extLst>
              <a:ext uri="{FF2B5EF4-FFF2-40B4-BE49-F238E27FC236}">
                <a16:creationId xmlns:a16="http://schemas.microsoft.com/office/drawing/2014/main" id="{5158038E-1BEC-953A-BBAF-6C7EF15EE7EA}"/>
              </a:ext>
            </a:extLst>
          </p:cNvPr>
          <p:cNvPicPr>
            <a:picLocks noChangeAspect="1"/>
          </p:cNvPicPr>
          <p:nvPr/>
        </p:nvPicPr>
        <p:blipFill>
          <a:blip r:embed="rId2"/>
          <a:stretch>
            <a:fillRect/>
          </a:stretch>
        </p:blipFill>
        <p:spPr>
          <a:xfrm>
            <a:off x="5794416" y="192024"/>
            <a:ext cx="5211677" cy="2441448"/>
          </a:xfrm>
          <a:prstGeom prst="rect">
            <a:avLst/>
          </a:prstGeom>
        </p:spPr>
      </p:pic>
      <p:pic>
        <p:nvPicPr>
          <p:cNvPr id="11" name="Picture 10">
            <a:extLst>
              <a:ext uri="{FF2B5EF4-FFF2-40B4-BE49-F238E27FC236}">
                <a16:creationId xmlns:a16="http://schemas.microsoft.com/office/drawing/2014/main" id="{62916129-B715-5D25-DACF-BA5439FCB5CF}"/>
              </a:ext>
            </a:extLst>
          </p:cNvPr>
          <p:cNvPicPr>
            <a:picLocks noChangeAspect="1"/>
          </p:cNvPicPr>
          <p:nvPr/>
        </p:nvPicPr>
        <p:blipFill>
          <a:blip r:embed="rId3"/>
          <a:stretch>
            <a:fillRect/>
          </a:stretch>
        </p:blipFill>
        <p:spPr>
          <a:xfrm>
            <a:off x="2039650" y="2834640"/>
            <a:ext cx="8112699" cy="3289800"/>
          </a:xfrm>
          <a:prstGeom prst="rect">
            <a:avLst/>
          </a:prstGeom>
        </p:spPr>
      </p:pic>
    </p:spTree>
    <p:extLst>
      <p:ext uri="{BB962C8B-B14F-4D97-AF65-F5344CB8AC3E}">
        <p14:creationId xmlns:p14="http://schemas.microsoft.com/office/powerpoint/2010/main" val="2565942812"/>
      </p:ext>
    </p:extLst>
  </p:cSld>
  <p:clrMapOvr>
    <a:masterClrMapping/>
  </p:clrMapOvr>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3.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410</TotalTime>
  <Words>633</Words>
  <Application>Microsoft Office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Abadi</vt:lpstr>
      <vt:lpstr>Arial</vt:lpstr>
      <vt:lpstr>Calibri</vt:lpstr>
      <vt:lpstr>Courier New</vt:lpstr>
      <vt:lpstr>Georgia Pro</vt:lpstr>
      <vt:lpstr>Georgia Pro Light</vt:lpstr>
      <vt:lpstr>Posterama</vt:lpstr>
      <vt:lpstr>Times New Roman</vt:lpstr>
      <vt:lpstr>Office Theme</vt:lpstr>
      <vt:lpstr>Retail Sales Prediction </vt:lpstr>
      <vt:lpstr>contents</vt:lpstr>
      <vt:lpstr>INTRODUCTION</vt:lpstr>
      <vt:lpstr>Linear Regression </vt:lpstr>
      <vt:lpstr>Linear Regression in Python </vt:lpstr>
      <vt:lpstr>Linear Regression in Python </vt:lpstr>
      <vt:lpstr>Linear Regression in Python </vt:lpstr>
      <vt:lpstr>Linear Regression in Python </vt:lpstr>
      <vt:lpstr>Linear Regression  in Python </vt:lpstr>
      <vt:lpstr>Linear Regression in Python </vt:lpstr>
      <vt:lpstr>Linear Regression in Python </vt:lpstr>
      <vt:lpstr>Linear Regression in Python result</vt:lpstr>
      <vt:lpstr>Linear Regression in Python </vt:lpstr>
      <vt:lpstr>Linear Regression in Python comparison </vt:lpstr>
      <vt:lpstr>Linear Regression in Python and its R square values  </vt:lpstr>
      <vt:lpstr>Linear Regression in R and its R </vt:lpstr>
      <vt:lpstr>Linear Regression in R and its output</vt:lpstr>
      <vt:lpstr>Conclusion</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Jagadeesh Mannem</dc:creator>
  <cp:lastModifiedBy>Jagadeesh Mannem</cp:lastModifiedBy>
  <cp:revision>3</cp:revision>
  <dcterms:created xsi:type="dcterms:W3CDTF">2024-09-17T05:23:34Z</dcterms:created>
  <dcterms:modified xsi:type="dcterms:W3CDTF">2024-09-17T18:29:20Z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